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62" r:id="rId3"/>
    <p:sldId id="267" r:id="rId4"/>
    <p:sldId id="266" r:id="rId5"/>
    <p:sldId id="263" r:id="rId6"/>
    <p:sldId id="264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D9075-8A99-43DE-BC1E-C1C60DA4ADF2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E4794-DC22-4331-B0BE-25B1918DD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78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73FA4-E132-4982-9DB9-3D0BE413566E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5B19-A375-4215-9D8C-306D8C240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90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00F6-3225-438E-8D74-01D3B4DC719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25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49DD-7CAF-4EA8-B56E-3DFA9E21281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0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D2C2-BC92-4004-937E-CBE77DF4949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6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D85E-B3A0-4C75-9FD4-E94BEC038317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08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19A4-8302-4486-AD77-210B34790906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6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0102-6678-40A5-A2B1-6254A6D8214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91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5D39-8E6F-48D6-AEB7-D22D87D4B537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E47D-3611-49B8-8DE5-CE749D78F3C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1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60C7-5247-44FD-BE34-6960875ACCFB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3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667C-A495-4001-B91C-E83E1E878C7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60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E4D9-B8A3-4A5E-94B6-E5E04CC1832B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1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32C0-BBAE-4F5B-A921-9B4E99DA1977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F38B-2520-4958-9837-905201087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74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49" y="649643"/>
            <a:ext cx="7772400" cy="1339484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タスク・シフティング</a:t>
            </a:r>
            <a:br>
              <a:rPr kumimoji="1" lang="en-US" altLang="ja-JP" sz="4000" dirty="0"/>
            </a:br>
            <a:r>
              <a:rPr kumimoji="1" lang="ja-JP" altLang="en-US" sz="4000" dirty="0"/>
              <a:t>推進に</a:t>
            </a:r>
            <a:r>
              <a:rPr kumimoji="1" lang="ja-JP" altLang="en-US" sz="4000"/>
              <a:t>関するヒアリング調査</a:t>
            </a:r>
            <a:endParaRPr kumimoji="1" lang="ja-JP" altLang="en-US" sz="4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2403D8-92DA-AB43-AC75-525CFA19C16E}"/>
              </a:ext>
            </a:extLst>
          </p:cNvPr>
          <p:cNvSpPr txBox="1"/>
          <p:nvPr/>
        </p:nvSpPr>
        <p:spPr>
          <a:xfrm>
            <a:off x="1243170" y="3505338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（ご記入下さい）</a:t>
            </a:r>
            <a:r>
              <a:rPr kumimoji="1" lang="ja-JP" altLang="en-US"/>
              <a:t>施設名：　　　　　　　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F5CDAE-2A62-AC44-A629-FF00565BE00C}"/>
              </a:ext>
            </a:extLst>
          </p:cNvPr>
          <p:cNvSpPr txBox="1"/>
          <p:nvPr/>
        </p:nvSpPr>
        <p:spPr>
          <a:xfrm>
            <a:off x="1243170" y="4020945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（ご記入下さい）</a:t>
            </a:r>
            <a:r>
              <a:rPr kumimoji="1" lang="ja-JP" altLang="en-US"/>
              <a:t>記入者名：　　　　　　　　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18FF9A-796E-7641-A597-05B97B4F6765}"/>
              </a:ext>
            </a:extLst>
          </p:cNvPr>
          <p:cNvSpPr txBox="1"/>
          <p:nvPr/>
        </p:nvSpPr>
        <p:spPr>
          <a:xfrm>
            <a:off x="958912" y="5045635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岐阜県診療放射線技師会のメールアドレスに添付してお送り下さい．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B7AE184-73AF-3F41-98BB-3BF33BC43EE9}"/>
              </a:ext>
            </a:extLst>
          </p:cNvPr>
          <p:cNvSpPr/>
          <p:nvPr/>
        </p:nvSpPr>
        <p:spPr>
          <a:xfrm>
            <a:off x="2624959" y="5400627"/>
            <a:ext cx="3382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gifuart-office@umin.ac.jp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169114-66C4-C440-8CCF-1C0B02086312}"/>
              </a:ext>
            </a:extLst>
          </p:cNvPr>
          <p:cNvSpPr txBox="1"/>
          <p:nvPr/>
        </p:nvSpPr>
        <p:spPr>
          <a:xfrm>
            <a:off x="1997659" y="2097591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ご意見のがある項目だけの回答のみで結構です．</a:t>
            </a:r>
          </a:p>
        </p:txBody>
      </p:sp>
    </p:spTree>
    <p:extLst>
      <p:ext uri="{BB962C8B-B14F-4D97-AF65-F5344CB8AC3E}">
        <p14:creationId xmlns:p14="http://schemas.microsoft.com/office/powerpoint/2010/main" val="274840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439947"/>
            <a:ext cx="8691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１．現在医師や医師以外の職種が担う業務の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うち、</a:t>
            </a:r>
            <a:r>
              <a:rPr kumimoji="1" lang="ja-JP" altLang="en-US" sz="2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診療放射線技師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移管可能な業務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kumimoji="1" lang="ja-JP" altLang="en-US" sz="200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0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例は削除してご利用下さい）</a:t>
            </a:r>
            <a:endParaRPr kumimoji="1" lang="ja-JP" altLang="en-US" sz="20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07768"/>
              </p:ext>
            </p:extLst>
          </p:nvPr>
        </p:nvGraphicFramePr>
        <p:xfrm>
          <a:off x="515467" y="1224949"/>
          <a:ext cx="8093694" cy="5131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691133129"/>
                    </a:ext>
                  </a:extLst>
                </a:gridCol>
                <a:gridCol w="1881430">
                  <a:extLst>
                    <a:ext uri="{9D8B030D-6E8A-4147-A177-3AD203B41FA5}">
                      <a16:colId xmlns:a16="http://schemas.microsoft.com/office/drawing/2014/main" val="1597647191"/>
                    </a:ext>
                  </a:extLst>
                </a:gridCol>
                <a:gridCol w="741872">
                  <a:extLst>
                    <a:ext uri="{9D8B030D-6E8A-4147-A177-3AD203B41FA5}">
                      <a16:colId xmlns:a16="http://schemas.microsoft.com/office/drawing/2014/main" val="2351256210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3918651615"/>
                    </a:ext>
                  </a:extLst>
                </a:gridCol>
                <a:gridCol w="4175184">
                  <a:extLst>
                    <a:ext uri="{9D8B030D-6E8A-4147-A177-3AD203B41FA5}">
                      <a16:colId xmlns:a16="http://schemas.microsoft.com/office/drawing/2014/main" val="552633799"/>
                    </a:ext>
                  </a:extLst>
                </a:gridCol>
              </a:tblGrid>
              <a:tr h="49305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業務内容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現行</a:t>
                      </a:r>
                      <a:endParaRPr kumimoji="1" lang="en-US" altLang="ja-JP" sz="11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実施職種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ボリューム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移管が可能と思われる理由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8814"/>
                  </a:ext>
                </a:extLst>
              </a:tr>
              <a:tr h="126785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１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例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●</a:t>
                      </a:r>
                      <a:r>
                        <a:rPr kumimoji="1" lang="ja-JP" altLang="en-US" sz="1100" dirty="0"/>
                        <a:t>●検査における</a:t>
                      </a:r>
                      <a:r>
                        <a:rPr kumimoji="1" lang="en-US" altLang="ja-JP" sz="1100" dirty="0"/>
                        <a:t>××</a:t>
                      </a:r>
                      <a:r>
                        <a:rPr kumimoji="1" lang="ja-JP" altLang="en-US" sz="1100" dirty="0"/>
                        <a:t>業務</a:t>
                      </a:r>
                      <a:endParaRPr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/>
                        <a:t>医師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●●検査の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約</a:t>
                      </a:r>
                      <a:r>
                        <a:rPr kumimoji="1" lang="en-US" altLang="ja-JP" sz="1100" dirty="0"/>
                        <a:t>80</a:t>
                      </a:r>
                      <a:r>
                        <a:rPr kumimoji="1" lang="ja-JP" altLang="en-US" sz="1100" dirty="0"/>
                        <a:t>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現行法では認められていない手技</a:t>
                      </a:r>
                      <a:r>
                        <a:rPr kumimoji="1" lang="en-US" altLang="ja-JP" sz="1100" dirty="0"/>
                        <a:t>(</a:t>
                      </a:r>
                      <a:r>
                        <a:rPr kumimoji="1" lang="ja-JP" altLang="en-US" sz="1100" dirty="0"/>
                        <a:t>又は</a:t>
                      </a:r>
                      <a:r>
                        <a:rPr kumimoji="1" lang="en-US" altLang="ja-JP" sz="1100" dirty="0"/>
                        <a:t>)</a:t>
                      </a:r>
                      <a:r>
                        <a:rPr kumimoji="1" lang="ja-JP" altLang="en-US" sz="1100" dirty="0"/>
                        <a:t>現行法で明確に示されて</a:t>
                      </a:r>
                      <a:r>
                        <a:rPr kumimoji="1" lang="ja-JP" altLang="en-US" sz="1100"/>
                        <a:t>いない手技で</a:t>
                      </a:r>
                      <a:r>
                        <a:rPr kumimoji="1" lang="ja-JP" altLang="en-US" sz="1100" dirty="0"/>
                        <a:t>あるが、▲▲のトレーニングを必須と</a:t>
                      </a:r>
                      <a:r>
                        <a:rPr kumimoji="1" lang="ja-JP" altLang="en-US" sz="1100"/>
                        <a:t>して、</a:t>
                      </a:r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診療放射線技師</a:t>
                      </a:r>
                      <a:r>
                        <a:rPr kumimoji="1" lang="ja-JP" altLang="en-US" sz="1100"/>
                        <a:t>に</a:t>
                      </a:r>
                      <a:r>
                        <a:rPr kumimoji="1" lang="ja-JP" altLang="en-US" sz="1100" dirty="0"/>
                        <a:t>業務移管が可能と思われるもの。（</a:t>
                      </a:r>
                      <a:r>
                        <a:rPr kumimoji="1" lang="en-US" altLang="ja-JP" sz="1100" dirty="0"/>
                        <a:t>80</a:t>
                      </a:r>
                      <a:r>
                        <a:rPr kumimoji="1" lang="ja-JP" altLang="en-US" sz="1100" dirty="0"/>
                        <a:t>％としたのは当該検査受検者の約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％は</a:t>
                      </a:r>
                      <a:r>
                        <a:rPr kumimoji="1" lang="en-US" altLang="ja-JP" sz="1100" dirty="0"/>
                        <a:t>(</a:t>
                      </a:r>
                      <a:r>
                        <a:rPr kumimoji="1" lang="ja-JP" altLang="en-US" sz="1100" dirty="0"/>
                        <a:t>特殊な病態にある患者像</a:t>
                      </a:r>
                      <a:r>
                        <a:rPr kumimoji="1" lang="en-US" altLang="ja-JP" sz="1100" dirty="0"/>
                        <a:t>)</a:t>
                      </a:r>
                      <a:r>
                        <a:rPr kumimoji="1" lang="ja-JP" altLang="en-US" sz="1100" dirty="0"/>
                        <a:t>であり、当該</a:t>
                      </a:r>
                      <a:r>
                        <a:rPr kumimoji="1" lang="ja-JP" altLang="en-US" sz="1100"/>
                        <a:t>業務を</a:t>
                      </a:r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診療放射線技師</a:t>
                      </a:r>
                      <a:r>
                        <a:rPr kumimoji="1" lang="ja-JP" altLang="en-US" sz="1100"/>
                        <a:t>が</a:t>
                      </a:r>
                      <a:r>
                        <a:rPr kumimoji="1" lang="ja-JP" altLang="en-US" sz="1100" dirty="0"/>
                        <a:t>実施するよりも医師が実施する方が安全と考えるため）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44711"/>
                  </a:ext>
                </a:extLst>
              </a:tr>
              <a:tr h="68675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２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例</a:t>
                      </a:r>
                      <a:endParaRPr kumimoji="1" lang="en-US" altLang="ja-JP" sz="1100" dirty="0"/>
                    </a:p>
                    <a:p>
                      <a:r>
                        <a:rPr kumimoji="1" lang="en-US" altLang="ja-JP" sz="1100" dirty="0"/>
                        <a:t>××</a:t>
                      </a:r>
                      <a:r>
                        <a:rPr kumimoji="1" lang="ja-JP" altLang="en-US" sz="1100" dirty="0"/>
                        <a:t>検査の診療の補助で　ある△△業務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職種</a:t>
                      </a:r>
                      <a:r>
                        <a:rPr kumimoji="1" lang="en-US" altLang="ja-JP" sz="1100" dirty="0"/>
                        <a:t>B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●●検査の　約</a:t>
                      </a:r>
                      <a:r>
                        <a:rPr kumimoji="1" lang="en-US" altLang="ja-JP" sz="1100" dirty="0"/>
                        <a:t>90</a:t>
                      </a:r>
                      <a:r>
                        <a:rPr kumimoji="1" lang="ja-JP" altLang="en-US" sz="1100" dirty="0"/>
                        <a:t>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現行法</a:t>
                      </a:r>
                      <a:r>
                        <a:rPr kumimoji="1" lang="ja-JP" altLang="en-US" sz="1100"/>
                        <a:t>のもと</a:t>
                      </a:r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診療放射線技師</a:t>
                      </a:r>
                      <a:r>
                        <a:rPr kumimoji="1" lang="ja-JP" altLang="en-US" sz="1100"/>
                        <a:t>が</a:t>
                      </a:r>
                      <a:r>
                        <a:rPr kumimoji="1" lang="ja-JP" altLang="en-US" sz="1100" dirty="0"/>
                        <a:t>実施可能な行為であるが、業務移管が進んでいないため。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491748"/>
                  </a:ext>
                </a:extLst>
              </a:tr>
              <a:tr h="84722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３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例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△</a:t>
                      </a:r>
                      <a:r>
                        <a:rPr kumimoji="1" lang="ja-JP" altLang="en-US" sz="1100" dirty="0"/>
                        <a:t>△時の●●業務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職種</a:t>
                      </a:r>
                      <a:r>
                        <a:rPr kumimoji="1" lang="en-US" altLang="ja-JP" sz="1100" dirty="0"/>
                        <a:t>C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入院患者一人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あたり</a:t>
                      </a:r>
                      <a:endParaRPr kumimoji="1" lang="en-US" altLang="ja-JP" sz="1100" dirty="0"/>
                    </a:p>
                    <a:p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日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分程度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現行法では認められていない手技</a:t>
                      </a:r>
                      <a:r>
                        <a:rPr kumimoji="1" lang="en-US" altLang="ja-JP" sz="1100" dirty="0"/>
                        <a:t>(</a:t>
                      </a:r>
                      <a:r>
                        <a:rPr kumimoji="1" lang="ja-JP" altLang="en-US" sz="1100" dirty="0"/>
                        <a:t>又は</a:t>
                      </a:r>
                      <a:r>
                        <a:rPr kumimoji="1" lang="en-US" altLang="ja-JP" sz="1100" dirty="0"/>
                        <a:t>)</a:t>
                      </a:r>
                      <a:r>
                        <a:rPr kumimoji="1" lang="ja-JP" altLang="en-US" sz="1100" dirty="0"/>
                        <a:t>現行法で明確に示されて</a:t>
                      </a:r>
                      <a:r>
                        <a:rPr kumimoji="1" lang="ja-JP" altLang="en-US" sz="1100"/>
                        <a:t>いない手技で</a:t>
                      </a:r>
                      <a:r>
                        <a:rPr kumimoji="1" lang="ja-JP" altLang="en-US" sz="1100" dirty="0"/>
                        <a:t>あるが、▲▲のトレーニングを必須と</a:t>
                      </a:r>
                      <a:r>
                        <a:rPr kumimoji="1" lang="ja-JP" altLang="en-US" sz="1100"/>
                        <a:t>して、</a:t>
                      </a:r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診療放射線技師</a:t>
                      </a:r>
                      <a:r>
                        <a:rPr kumimoji="1" lang="ja-JP" altLang="en-US" sz="1100"/>
                        <a:t>に</a:t>
                      </a:r>
                      <a:r>
                        <a:rPr kumimoji="1" lang="ja-JP" altLang="en-US" sz="1100" dirty="0"/>
                        <a:t>業務移管が可能と思われるもの。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746"/>
                  </a:ext>
                </a:extLst>
              </a:tr>
              <a:tr h="612174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596692"/>
                  </a:ext>
                </a:extLst>
              </a:tr>
              <a:tr h="612174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597621"/>
                  </a:ext>
                </a:extLst>
              </a:tr>
              <a:tr h="612174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341598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9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439947"/>
            <a:ext cx="8691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１．現在医師や医師以外の職種が担う業務の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うち、</a:t>
            </a:r>
            <a:r>
              <a:rPr kumimoji="1" lang="ja-JP" altLang="en-US" sz="2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診療放射線技師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移管可能な業務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kumimoji="1" lang="ja-JP" altLang="en-US" sz="200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0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予備用紙）</a:t>
            </a:r>
            <a:endParaRPr kumimoji="1" lang="ja-JP" altLang="en-US" sz="20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17885"/>
              </p:ext>
            </p:extLst>
          </p:nvPr>
        </p:nvGraphicFramePr>
        <p:xfrm>
          <a:off x="515467" y="1224949"/>
          <a:ext cx="8093694" cy="5422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691133129"/>
                    </a:ext>
                  </a:extLst>
                </a:gridCol>
                <a:gridCol w="1881430">
                  <a:extLst>
                    <a:ext uri="{9D8B030D-6E8A-4147-A177-3AD203B41FA5}">
                      <a16:colId xmlns:a16="http://schemas.microsoft.com/office/drawing/2014/main" val="1597647191"/>
                    </a:ext>
                  </a:extLst>
                </a:gridCol>
                <a:gridCol w="741872">
                  <a:extLst>
                    <a:ext uri="{9D8B030D-6E8A-4147-A177-3AD203B41FA5}">
                      <a16:colId xmlns:a16="http://schemas.microsoft.com/office/drawing/2014/main" val="2351256210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3918651615"/>
                    </a:ext>
                  </a:extLst>
                </a:gridCol>
                <a:gridCol w="4175184">
                  <a:extLst>
                    <a:ext uri="{9D8B030D-6E8A-4147-A177-3AD203B41FA5}">
                      <a16:colId xmlns:a16="http://schemas.microsoft.com/office/drawing/2014/main" val="552633799"/>
                    </a:ext>
                  </a:extLst>
                </a:gridCol>
              </a:tblGrid>
              <a:tr h="719857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業務内容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現行</a:t>
                      </a:r>
                      <a:endParaRPr kumimoji="1" lang="en-US" altLang="ja-JP" sz="11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実施職種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ボリューム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移管が可能と思われる理由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8814"/>
                  </a:ext>
                </a:extLst>
              </a:tr>
              <a:tr h="117564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44711"/>
                  </a:ext>
                </a:extLst>
              </a:tr>
              <a:tr h="117564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491748"/>
                  </a:ext>
                </a:extLst>
              </a:tr>
              <a:tr h="117564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746"/>
                  </a:ext>
                </a:extLst>
              </a:tr>
              <a:tr h="117564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596692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1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4399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．現在</a:t>
            </a:r>
            <a:r>
              <a:rPr kumimoji="1" lang="ja-JP" altLang="en-US" sz="2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診療放射線技師</a:t>
            </a:r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担う業務のうち、他職種に移管可能な業務について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90679"/>
              </p:ext>
            </p:extLst>
          </p:nvPr>
        </p:nvGraphicFramePr>
        <p:xfrm>
          <a:off x="428445" y="1224950"/>
          <a:ext cx="8180716" cy="3823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302">
                  <a:extLst>
                    <a:ext uri="{9D8B030D-6E8A-4147-A177-3AD203B41FA5}">
                      <a16:colId xmlns:a16="http://schemas.microsoft.com/office/drawing/2014/main" val="3691133129"/>
                    </a:ext>
                  </a:extLst>
                </a:gridCol>
                <a:gridCol w="2571544">
                  <a:extLst>
                    <a:ext uri="{9D8B030D-6E8A-4147-A177-3AD203B41FA5}">
                      <a16:colId xmlns:a16="http://schemas.microsoft.com/office/drawing/2014/main" val="1597647191"/>
                    </a:ext>
                  </a:extLst>
                </a:gridCol>
                <a:gridCol w="750498">
                  <a:extLst>
                    <a:ext uri="{9D8B030D-6E8A-4147-A177-3AD203B41FA5}">
                      <a16:colId xmlns:a16="http://schemas.microsoft.com/office/drawing/2014/main" val="2351256210"/>
                    </a:ext>
                  </a:extLst>
                </a:gridCol>
                <a:gridCol w="1216324">
                  <a:extLst>
                    <a:ext uri="{9D8B030D-6E8A-4147-A177-3AD203B41FA5}">
                      <a16:colId xmlns:a16="http://schemas.microsoft.com/office/drawing/2014/main" val="3918651615"/>
                    </a:ext>
                  </a:extLst>
                </a:gridCol>
                <a:gridCol w="3347048">
                  <a:extLst>
                    <a:ext uri="{9D8B030D-6E8A-4147-A177-3AD203B41FA5}">
                      <a16:colId xmlns:a16="http://schemas.microsoft.com/office/drawing/2014/main" val="552633799"/>
                    </a:ext>
                  </a:extLst>
                </a:gridCol>
              </a:tblGrid>
              <a:tr h="414069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bg1"/>
                          </a:solidFill>
                        </a:rPr>
                        <a:t>業務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内容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移管先</a:t>
                      </a:r>
                      <a:endParaRPr kumimoji="1" lang="en-US" altLang="ja-JP" sz="11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</a:rPr>
                        <a:t>実施職種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ボリューム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移管が可能と思われる理由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8814"/>
                  </a:ext>
                </a:extLst>
              </a:tr>
              <a:tr h="59982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１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例</a:t>
                      </a:r>
                      <a:endParaRPr kumimoji="1" lang="en-US" altLang="ja-JP" sz="1100" dirty="0"/>
                    </a:p>
                    <a:p>
                      <a:r>
                        <a:rPr kumimoji="1" lang="en-US" altLang="ja-JP" sz="1100" dirty="0"/>
                        <a:t>××</a:t>
                      </a:r>
                      <a:r>
                        <a:rPr kumimoji="1" lang="ja-JP" altLang="en-US" sz="1100" dirty="0"/>
                        <a:t>時の●●業務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職種</a:t>
                      </a:r>
                      <a:r>
                        <a:rPr kumimoji="1" lang="en-US" altLang="ja-JP" sz="1100" dirty="0"/>
                        <a:t>A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平日日勤業務時間のうち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分程度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診療放射線技師</a:t>
                      </a:r>
                      <a:r>
                        <a:rPr kumimoji="1" lang="ja-JP" altLang="en-US" sz="1100"/>
                        <a:t>の</a:t>
                      </a:r>
                      <a:r>
                        <a:rPr kumimoji="1" lang="ja-JP" altLang="en-US" sz="1100" dirty="0"/>
                        <a:t>独占業務ではなく</a:t>
                      </a:r>
                      <a:r>
                        <a:rPr kumimoji="1" lang="ja-JP" altLang="en-US" sz="1100"/>
                        <a:t>、</a:t>
                      </a:r>
                      <a:r>
                        <a:rPr kumimoji="1" lang="en-US" altLang="ja-JP" sz="1100" dirty="0"/>
                        <a:t>(</a:t>
                      </a:r>
                      <a:r>
                        <a:rPr kumimoji="1" lang="ja-JP" altLang="en-US" sz="1100"/>
                        <a:t>別職種</a:t>
                      </a:r>
                      <a:r>
                        <a:rPr kumimoji="1" lang="en-US" altLang="ja-JP" sz="1100" dirty="0"/>
                        <a:t>A)</a:t>
                      </a:r>
                      <a:r>
                        <a:rPr kumimoji="1" lang="ja-JP" altLang="en-US" sz="1100" dirty="0"/>
                        <a:t>でも実施可能な業務であるため。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44711"/>
                  </a:ext>
                </a:extLst>
              </a:tr>
              <a:tr h="47445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491748"/>
                  </a:ext>
                </a:extLst>
              </a:tr>
              <a:tr h="58067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746"/>
                  </a:ext>
                </a:extLst>
              </a:tr>
              <a:tr h="58067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596692"/>
                  </a:ext>
                </a:extLst>
              </a:tr>
              <a:tr h="58067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597621"/>
                  </a:ext>
                </a:extLst>
              </a:tr>
              <a:tr h="580673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341598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2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95901" y="275019"/>
            <a:ext cx="8013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３．新たに業務移管を受けた際の質の確保について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27567"/>
              </p:ext>
            </p:extLst>
          </p:nvPr>
        </p:nvGraphicFramePr>
        <p:xfrm>
          <a:off x="428445" y="1224950"/>
          <a:ext cx="8180716" cy="4031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302">
                  <a:extLst>
                    <a:ext uri="{9D8B030D-6E8A-4147-A177-3AD203B41FA5}">
                      <a16:colId xmlns:a16="http://schemas.microsoft.com/office/drawing/2014/main" val="3691133129"/>
                    </a:ext>
                  </a:extLst>
                </a:gridCol>
                <a:gridCol w="2425520">
                  <a:extLst>
                    <a:ext uri="{9D8B030D-6E8A-4147-A177-3AD203B41FA5}">
                      <a16:colId xmlns:a16="http://schemas.microsoft.com/office/drawing/2014/main" val="1597647191"/>
                    </a:ext>
                  </a:extLst>
                </a:gridCol>
                <a:gridCol w="5459894">
                  <a:extLst>
                    <a:ext uri="{9D8B030D-6E8A-4147-A177-3AD203B41FA5}">
                      <a16:colId xmlns:a16="http://schemas.microsoft.com/office/drawing/2014/main" val="2351256210"/>
                    </a:ext>
                  </a:extLst>
                </a:gridCol>
              </a:tblGrid>
              <a:tr h="414069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業務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内容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質確保対策案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8814"/>
                  </a:ext>
                </a:extLst>
              </a:tr>
              <a:tr h="58171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例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××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検査における△△業務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業務開始に際し、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・医師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○○専門医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から直接の指導を合計●時間受ける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・当該医師から実施可能の承認を受ける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・行為を行う医療機関がどのような状況下で、△△行為を行うことを許可する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44711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491748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746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596692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597621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34159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90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4399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４．タスクシフト推進に関する課題について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22541"/>
              </p:ext>
            </p:extLst>
          </p:nvPr>
        </p:nvGraphicFramePr>
        <p:xfrm>
          <a:off x="428445" y="1224950"/>
          <a:ext cx="8180716" cy="4367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302">
                  <a:extLst>
                    <a:ext uri="{9D8B030D-6E8A-4147-A177-3AD203B41FA5}">
                      <a16:colId xmlns:a16="http://schemas.microsoft.com/office/drawing/2014/main" val="3691133129"/>
                    </a:ext>
                  </a:extLst>
                </a:gridCol>
                <a:gridCol w="2425520">
                  <a:extLst>
                    <a:ext uri="{9D8B030D-6E8A-4147-A177-3AD203B41FA5}">
                      <a16:colId xmlns:a16="http://schemas.microsoft.com/office/drawing/2014/main" val="1597647191"/>
                    </a:ext>
                  </a:extLst>
                </a:gridCol>
                <a:gridCol w="5459894">
                  <a:extLst>
                    <a:ext uri="{9D8B030D-6E8A-4147-A177-3AD203B41FA5}">
                      <a16:colId xmlns:a16="http://schemas.microsoft.com/office/drawing/2014/main" val="2351256210"/>
                    </a:ext>
                  </a:extLst>
                </a:gridCol>
              </a:tblGrid>
              <a:tr h="414069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業務内容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課題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8814"/>
                  </a:ext>
                </a:extLst>
              </a:tr>
              <a:tr h="58171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例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△</a:t>
                      </a:r>
                      <a:r>
                        <a:rPr kumimoji="1" lang="ja-JP" altLang="en-US" sz="1100" dirty="0"/>
                        <a:t>△時の●●業務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現在の養成課程では、●●業務に関する教育を受けていないため、今後養成課程のカリキュラムに組み込むことを検討する。既有資格者が、当該業務を行うに際して、新たに手技等訓練を行う必要があると考えるが、そのカリキュラムを合議する必要がある。（又は、現行法</a:t>
                      </a:r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のもと</a:t>
                      </a:r>
                      <a:r>
                        <a:rPr kumimoji="1" lang="ja-JP" altLang="en-US" sz="110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診療放射線技師</a:t>
                      </a:r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が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実施可能な行為であるが、▲▲の理由によりタスクシフトが進んでいない状況にあり、これを解決するために■■を行うことが有効である。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44711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491748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746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596692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597621"/>
                  </a:ext>
                </a:extLst>
              </a:tr>
              <a:tr h="571138"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34159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F38B-2520-4958-9837-905201087AF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27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652</Words>
  <Application>Microsoft Macintosh PowerPoint</Application>
  <PresentationFormat>画面に合わせる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Calibri Light</vt:lpstr>
      <vt:lpstr>Office テーマ</vt:lpstr>
      <vt:lpstr>タスク・シフティング 推進に関するヒアリング調査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タスク・シフティングについて</dc:title>
  <dc:creator>安庭 和孝(yasuba-kazutaka.1v1)</dc:creator>
  <cp:lastModifiedBy>杉浦 明弘</cp:lastModifiedBy>
  <cp:revision>26</cp:revision>
  <cp:lastPrinted>2019-05-30T07:08:12Z</cp:lastPrinted>
  <dcterms:created xsi:type="dcterms:W3CDTF">2019-05-29T01:03:20Z</dcterms:created>
  <dcterms:modified xsi:type="dcterms:W3CDTF">2019-06-09T19:16:03Z</dcterms:modified>
</cp:coreProperties>
</file>