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varScale="1">
        <p:scale>
          <a:sx n="45" d="100"/>
          <a:sy n="45" d="100"/>
        </p:scale>
        <p:origin x="2232" y="3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8328"/>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6" y="0"/>
            <a:ext cx="2946246" cy="498328"/>
          </a:xfrm>
          <a:prstGeom prst="rect">
            <a:avLst/>
          </a:prstGeom>
        </p:spPr>
        <p:txBody>
          <a:bodyPr vert="horz" lIns="92108" tIns="46054" rIns="92108" bIns="46054" rtlCol="0"/>
          <a:lstStyle>
            <a:lvl1pPr algn="r">
              <a:defRPr sz="1200"/>
            </a:lvl1pPr>
          </a:lstStyle>
          <a:p>
            <a:fld id="{4A15B2C2-C2E8-443C-8BCD-D41CAE0ED780}" type="datetimeFigureOut">
              <a:rPr kumimoji="1" lang="ja-JP" altLang="en-US" smtClean="0"/>
              <a:t>2022/1/23</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288" y="4777245"/>
            <a:ext cx="5439101" cy="3908363"/>
          </a:xfrm>
          <a:prstGeom prst="rect">
            <a:avLst/>
          </a:prstGeom>
        </p:spPr>
        <p:txBody>
          <a:bodyPr vert="horz" lIns="92108" tIns="46054" rIns="92108" bIns="460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310"/>
            <a:ext cx="2946247" cy="498328"/>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6" y="9428310"/>
            <a:ext cx="2946246" cy="498328"/>
          </a:xfrm>
          <a:prstGeom prst="rect">
            <a:avLst/>
          </a:prstGeom>
        </p:spPr>
        <p:txBody>
          <a:bodyPr vert="horz" lIns="92108" tIns="46054" rIns="92108" bIns="46054"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21451"/>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本項目では、チェックリストを記入する前に、イベントの情報をご記入ください。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58600"/>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07777"/>
              <a:chOff x="1605772" y="2178562"/>
              <a:chExt cx="5421520" cy="307777"/>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67851" y="2027092"/>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solidFill>
                    <a:schemeClr val="tx1"/>
                  </a:solidFill>
                </a:endParaRP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別途、一覧を公表してください。）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01063"/>
            <a:ext cx="6458043" cy="569550"/>
            <a:chOff x="185556" y="3410726"/>
            <a:chExt cx="6458043" cy="601266"/>
          </a:xfrm>
        </p:grpSpPr>
        <p:sp>
          <p:nvSpPr>
            <p:cNvPr id="120" name="角丸四角形 119"/>
            <p:cNvSpPr/>
            <p:nvPr/>
          </p:nvSpPr>
          <p:spPr>
            <a:xfrm>
              <a:off x="185556" y="3432466"/>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84427"/>
            <a:ext cx="6485213" cy="629793"/>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28245"/>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rPr>
              <a:t>別添１</a:t>
            </a: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sp>
        <p:nvSpPr>
          <p:cNvPr id="146" name="テキスト ボックス 145"/>
          <p:cNvSpPr txBox="1"/>
          <p:nvPr/>
        </p:nvSpPr>
        <p:spPr>
          <a:xfrm>
            <a:off x="1650566" y="1530788"/>
            <a:ext cx="4932619" cy="502702"/>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a:p>
            <a:pPr>
              <a:lnSpc>
                <a:spcPts val="1600"/>
              </a:lnSpc>
            </a:pPr>
            <a:r>
              <a:rPr kumimoji="1" lang="ja-JP" altLang="en-US" sz="1200" b="1" dirty="0">
                <a:latin typeface="メイリオ" panose="020B0604030504040204" pitchFamily="50" charset="-128"/>
                <a:ea typeface="メイリオ" panose="020B0604030504040204" pitchFamily="50" charset="-128"/>
              </a:rPr>
              <a:t>（開催案内等の</a:t>
            </a:r>
            <a:r>
              <a:rPr kumimoji="1" lang="en-US" altLang="ja-JP" sz="1200" b="1" dirty="0">
                <a:latin typeface="メイリオ" panose="020B0604030504040204" pitchFamily="50" charset="-128"/>
                <a:ea typeface="メイリオ" panose="020B0604030504040204" pitchFamily="50" charset="-128"/>
              </a:rPr>
              <a:t>URL</a:t>
            </a:r>
            <a:r>
              <a:rPr kumimoji="1" lang="ja-JP" altLang="en-US" sz="1200" b="1" dirty="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611678"/>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52933"/>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224766"/>
            <a:ext cx="6703977" cy="1203207"/>
            <a:chOff x="205683" y="4825579"/>
            <a:chExt cx="6703977" cy="1203207"/>
          </a:xfrm>
        </p:grpSpPr>
        <p:sp>
          <p:nvSpPr>
            <p:cNvPr id="155" name="角丸四角形 154"/>
            <p:cNvSpPr/>
            <p:nvPr/>
          </p:nvSpPr>
          <p:spPr>
            <a:xfrm>
              <a:off x="205683" y="4825579"/>
              <a:ext cx="1355487" cy="1203207"/>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tx1"/>
                  </a:solidFill>
                  <a:latin typeface="メイリオ" panose="020B0604030504040204" pitchFamily="50" charset="-128"/>
                  <a:ea typeface="メイリオ" panose="020B0604030504040204" pitchFamily="50" charset="-128"/>
                </a:rPr>
                <a:t>　どれか一つにチェックを入れてください。</a:t>
              </a:r>
              <a:endParaRPr kumimoji="1" lang="en-US" altLang="ja-JP" sz="9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0" y="4861281"/>
              <a:ext cx="5013995" cy="1148922"/>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173941" y="4888034"/>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375926" y="4883943"/>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99830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96318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0" y="5435742"/>
              <a:ext cx="5013995"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99414"/>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99326"/>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12441" y="5488619"/>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21206" y="561287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876422"/>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249584"/>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57331" y="6249584"/>
            <a:ext cx="1" cy="116583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3401652" y="7354312"/>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〇〇</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〇〇</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91" name="テキスト ボックス 90"/>
          <p:cNvSpPr txBox="1"/>
          <p:nvPr/>
        </p:nvSpPr>
        <p:spPr>
          <a:xfrm>
            <a:off x="1682108" y="2083042"/>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2" name="テキスト ボックス 91"/>
          <p:cNvSpPr txBox="1"/>
          <p:nvPr/>
        </p:nvSpPr>
        <p:spPr>
          <a:xfrm>
            <a:off x="1711265" y="3632660"/>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3" name="テキスト ボックス 92"/>
          <p:cNvSpPr txBox="1"/>
          <p:nvPr/>
        </p:nvSpPr>
        <p:spPr>
          <a:xfrm>
            <a:off x="1696095" y="4095494"/>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1698826" y="4593381"/>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5" name="テキスト ボックス 94"/>
          <p:cNvSpPr txBox="1"/>
          <p:nvPr/>
        </p:nvSpPr>
        <p:spPr>
          <a:xfrm>
            <a:off x="1707035" y="5114876"/>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7" name="テキスト ボックス 96"/>
          <p:cNvSpPr txBox="1"/>
          <p:nvPr/>
        </p:nvSpPr>
        <p:spPr>
          <a:xfrm>
            <a:off x="1875930" y="5833482"/>
            <a:ext cx="1785177"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8" name="テキスト ボックス 97"/>
          <p:cNvSpPr txBox="1"/>
          <p:nvPr/>
        </p:nvSpPr>
        <p:spPr>
          <a:xfrm>
            <a:off x="4016286" y="5825500"/>
            <a:ext cx="2503247"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103" name="テキスト ボックス 102"/>
          <p:cNvSpPr txBox="1"/>
          <p:nvPr/>
        </p:nvSpPr>
        <p:spPr>
          <a:xfrm>
            <a:off x="1745199" y="8392333"/>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105" name="テキスト ボックス 104"/>
          <p:cNvSpPr txBox="1"/>
          <p:nvPr/>
        </p:nvSpPr>
        <p:spPr>
          <a:xfrm>
            <a:off x="1690675" y="3673596"/>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7" name="大かっこ 6"/>
          <p:cNvSpPr/>
          <p:nvPr/>
        </p:nvSpPr>
        <p:spPr>
          <a:xfrm>
            <a:off x="210100" y="6887806"/>
            <a:ext cx="1273695" cy="36489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5"/>
            <a:ext cx="6608092" cy="1549221"/>
            <a:chOff x="124955" y="1254625"/>
            <a:chExt cx="6608092" cy="953563"/>
          </a:xfrm>
        </p:grpSpPr>
        <p:sp>
          <p:nvSpPr>
            <p:cNvPr id="13" name="正方形/長方形 12"/>
            <p:cNvSpPr/>
            <p:nvPr/>
          </p:nvSpPr>
          <p:spPr>
            <a:xfrm>
              <a:off x="124955" y="1254625"/>
              <a:ext cx="6608092" cy="95356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439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337966"/>
              <a:ext cx="5217909" cy="842783"/>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100" b="1" dirty="0">
                  <a:latin typeface="メイリオ" panose="020B0604030504040204" pitchFamily="50" charset="-128"/>
                  <a:ea typeface="メイリオ" panose="020B0604030504040204" pitchFamily="50" charset="-128"/>
                </a:rPr>
                <a:t> </a:t>
              </a:r>
              <a:r>
                <a:rPr kumimoji="1" lang="en-US" altLang="ja-JP" sz="800" b="1" dirty="0">
                  <a:latin typeface="メイリオ" panose="020B0604030504040204" pitchFamily="50" charset="-128"/>
                  <a:ea typeface="メイリオ" panose="020B0604030504040204" pitchFamily="50" charset="-128"/>
                </a:rPr>
                <a:t>※5,000</a:t>
              </a:r>
              <a:r>
                <a:rPr kumimoji="1" lang="ja-JP" altLang="en-US" sz="800" b="1" noProof="0" dirty="0">
                  <a:latin typeface="メイリオ" panose="020B0604030504040204" pitchFamily="50" charset="-128"/>
                  <a:ea typeface="メイリオ" panose="020B0604030504040204" pitchFamily="50" charset="-128"/>
                </a:rPr>
                <a:t>人超かつ収容率</a:t>
              </a:r>
              <a:r>
                <a:rPr kumimoji="1" lang="en-US" altLang="ja-JP" sz="800" b="1" noProof="0" dirty="0">
                  <a:latin typeface="メイリオ" panose="020B0604030504040204" pitchFamily="50" charset="-128"/>
                  <a:ea typeface="メイリオ" panose="020B0604030504040204" pitchFamily="50" charset="-128"/>
                </a:rPr>
                <a:t>50%</a:t>
              </a:r>
              <a:r>
                <a:rPr kumimoji="1" lang="ja-JP" altLang="en-US" sz="800" b="1" noProof="0" dirty="0">
                  <a:latin typeface="メイリオ" panose="020B0604030504040204" pitchFamily="50" charset="-128"/>
                  <a:ea typeface="メイリオ" panose="020B0604030504040204" pitchFamily="50" charset="-128"/>
                </a:rPr>
                <a:t>超｛</a:t>
              </a:r>
              <a:r>
                <a:rPr kumimoji="1" lang="ja-JP" altLang="en-US" sz="800" b="1" dirty="0">
                  <a:latin typeface="メイリオ" panose="020B0604030504040204" pitchFamily="50" charset="-128"/>
                  <a:ea typeface="メイリオ" panose="020B0604030504040204" pitchFamily="50" charset="-128"/>
                </a:rPr>
                <a:t>収容定員設定がない場合並びに</a:t>
              </a:r>
              <a:r>
                <a:rPr kumimoji="1" lang="ja-JP" altLang="en-US" sz="800" b="1" noProof="0" dirty="0">
                  <a:latin typeface="メイリオ" panose="020B0604030504040204" pitchFamily="50" charset="-128"/>
                  <a:ea typeface="メイリオ" panose="020B0604030504040204" pitchFamily="50" charset="-128"/>
                </a:rPr>
                <a:t>緊急事態措置区域やまん延防止等重点措置区域においては</a:t>
              </a:r>
              <a:r>
                <a:rPr kumimoji="1" lang="en-US" altLang="ja-JP" sz="800" b="1" noProof="0" dirty="0">
                  <a:latin typeface="メイリオ" panose="020B0604030504040204" pitchFamily="50" charset="-128"/>
                  <a:ea typeface="メイリオ" panose="020B0604030504040204" pitchFamily="50" charset="-128"/>
                </a:rPr>
                <a:t>5,000</a:t>
              </a:r>
              <a:r>
                <a:rPr kumimoji="1" lang="ja-JP" altLang="en-US" sz="800" b="1" noProof="0" dirty="0">
                  <a:latin typeface="メイリオ" panose="020B0604030504040204" pitchFamily="50" charset="-128"/>
                  <a:ea typeface="メイリオ" panose="020B0604030504040204" pitchFamily="50" charset="-128"/>
                </a:rPr>
                <a:t>人超（大声なしの担保が前提）｝のイベント開催時には、個別のイベントごとの具体的な対策を記載した「感染防止安全計画」の提出が必要です。</a:t>
              </a:r>
              <a:endParaRPr kumimoji="1" lang="en-US" altLang="ja-JP" sz="800" b="1" noProof="0" dirty="0">
                <a:latin typeface="メイリオ" panose="020B0604030504040204" pitchFamily="50" charset="-128"/>
                <a:ea typeface="メイリオ" panose="020B0604030504040204" pitchFamily="50" charset="-128"/>
              </a:endParaRPr>
            </a:p>
            <a:p>
              <a:pPr marL="180975" lvl="0" indent="-180975">
                <a:defRPr/>
              </a:pPr>
              <a:r>
                <a:rPr kumimoji="1" lang="ja-JP" altLang="en-US" sz="800" b="1" dirty="0">
                  <a:latin typeface="メイリオ" panose="020B0604030504040204" pitchFamily="50" charset="-128"/>
                  <a:ea typeface="メイリオ" panose="020B0604030504040204" pitchFamily="50" charset="-128"/>
                </a:rPr>
                <a:t> </a:t>
              </a:r>
              <a:r>
                <a:rPr kumimoji="1" lang="en-US" altLang="ja-JP" sz="800" b="1" noProof="0" dirty="0">
                  <a:latin typeface="メイリオ" panose="020B0604030504040204" pitchFamily="50" charset="-128"/>
                  <a:ea typeface="メイリオ" panose="020B0604030504040204" pitchFamily="50" charset="-128"/>
                </a:rPr>
                <a:t>※</a:t>
              </a:r>
              <a:r>
                <a:rPr kumimoji="1" lang="ja-JP" altLang="en-US" sz="800" b="1" dirty="0">
                  <a:latin typeface="メイリオ" panose="020B0604030504040204" pitchFamily="50" charset="-128"/>
                  <a:ea typeface="メイリオ" panose="020B0604030504040204" pitchFamily="50" charset="-128"/>
                </a:rPr>
                <a:t>ワクチン・検査パッケージ制度の適用を希望する主催者等は本チェックリストを県に提出することで当該制</a:t>
              </a:r>
              <a:endParaRPr kumimoji="1" lang="en-US" altLang="ja-JP" sz="800" b="1" dirty="0">
                <a:latin typeface="メイリオ" panose="020B0604030504040204" pitchFamily="50" charset="-128"/>
                <a:ea typeface="メイリオ" panose="020B0604030504040204" pitchFamily="50" charset="-128"/>
              </a:endParaRPr>
            </a:p>
            <a:p>
              <a:pPr marL="180975" lvl="0" indent="-180975">
                <a:defRPr/>
              </a:pPr>
              <a:r>
                <a:rPr kumimoji="1" lang="ja-JP" altLang="en-US" sz="800" b="1" dirty="0">
                  <a:latin typeface="メイリオ" panose="020B0604030504040204" pitchFamily="50" charset="-128"/>
                  <a:ea typeface="メイリオ" panose="020B0604030504040204" pitchFamily="50" charset="-128"/>
                </a:rPr>
                <a:t>　度への登録が可能となります。</a:t>
              </a:r>
              <a:endParaRPr kumimoji="1" lang="en-US" altLang="ja-JP" sz="800" b="1" dirty="0">
                <a:latin typeface="メイリオ" panose="020B0604030504040204" pitchFamily="50" charset="-128"/>
                <a:ea typeface="メイリオ" panose="020B0604030504040204" pitchFamily="50" charset="-128"/>
              </a:endParaRPr>
            </a:p>
            <a:p>
              <a:pPr marL="180975" lvl="0" indent="-180975">
                <a:defRPr/>
              </a:pPr>
              <a:r>
                <a:rPr kumimoji="1" lang="ja-JP" altLang="en-US" sz="800" b="1" dirty="0">
                  <a:latin typeface="メイリオ" panose="020B0604030504040204" pitchFamily="50" charset="-128"/>
                  <a:ea typeface="メイリオ" panose="020B0604030504040204" pitchFamily="50" charset="-128"/>
                </a:rPr>
                <a:t>　（登録のあったイベント主催者等の一覧を県ホームページ等で公表します。）</a:t>
              </a:r>
            </a:p>
            <a:p>
              <a:pPr marL="180975" lvl="0" indent="-180975">
                <a:defRPr/>
              </a:pPr>
              <a:endParaRPr kumimoji="1" lang="en-US" altLang="ja-JP" sz="11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感染防止対策チェックリスト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3"/>
            <a:ext cx="6608092" cy="1494497"/>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2909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感染防止対策チェックリスト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5599"/>
              <a:ext cx="4281536" cy="509114"/>
            </a:xfrm>
            <a:prstGeom prst="rect">
              <a:avLst/>
            </a:prstGeom>
            <a:noFill/>
            <a:ln>
              <a:noFill/>
            </a:ln>
          </p:spPr>
          <p:txBody>
            <a:bodyPr wrap="square" rtlCol="0" anchor="b">
              <a:spAutoFit/>
            </a:bodyPr>
            <a:lstStyle/>
            <a:p>
              <a:pPr lvl="0">
                <a:lnSpc>
                  <a:spcPts val="1600"/>
                </a:lnSpc>
                <a:defRPr/>
              </a:pPr>
              <a:r>
                <a:rPr kumimoji="1" lang="ja-JP" altLang="en-US" sz="1500" b="1" dirty="0">
                  <a:latin typeface="メイリオ" panose="020B0604030504040204" pitchFamily="50" charset="-128"/>
                  <a:ea typeface="メイリオ" panose="020B0604030504040204" pitchFamily="50" charset="-128"/>
                </a:rPr>
                <a:t>チケット購入時又は入場時の連絡先確認や</a:t>
              </a:r>
              <a:r>
                <a:rPr kumimoji="1" lang="en-US" altLang="ja-JP" sz="1500" b="1" dirty="0">
                  <a:latin typeface="メイリオ" panose="020B0604030504040204" pitchFamily="50" charset="-128"/>
                  <a:ea typeface="メイリオ" panose="020B0604030504040204" pitchFamily="50" charset="-128"/>
                </a:rPr>
                <a:t>COCOA</a:t>
              </a:r>
              <a:r>
                <a:rPr kumimoji="1" lang="ja-JP" altLang="en-US" sz="1500" b="1" dirty="0">
                  <a:latin typeface="メイリオ" panose="020B0604030504040204" pitchFamily="50" charset="-128"/>
                  <a:ea typeface="メイリオ" panose="020B0604030504040204" pitchFamily="50" charset="-128"/>
                </a:rPr>
                <a:t>等のアプリ等を活用した参加者の把握。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1442023" y="938881"/>
            <a:ext cx="5217909" cy="115945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100" b="1" dirty="0">
                <a:latin typeface="メイリオ" panose="020B0604030504040204" pitchFamily="50" charset="-128"/>
                <a:ea typeface="メイリオ" panose="020B0604030504040204" pitchFamily="50" charset="-128"/>
              </a:rPr>
              <a:t> </a:t>
            </a:r>
            <a:r>
              <a:rPr kumimoji="1" lang="en-US" altLang="ja-JP" sz="800" b="1" dirty="0">
                <a:latin typeface="メイリオ" panose="020B0604030504040204" pitchFamily="50" charset="-128"/>
                <a:ea typeface="メイリオ" panose="020B0604030504040204" pitchFamily="50" charset="-128"/>
              </a:rPr>
              <a:t>※5,000</a:t>
            </a:r>
            <a:r>
              <a:rPr kumimoji="1" lang="ja-JP" altLang="en-US" sz="800" b="1" noProof="0" dirty="0">
                <a:latin typeface="メイリオ" panose="020B0604030504040204" pitchFamily="50" charset="-128"/>
                <a:ea typeface="メイリオ" panose="020B0604030504040204" pitchFamily="50" charset="-128"/>
              </a:rPr>
              <a:t>人超かつ収容率</a:t>
            </a:r>
            <a:r>
              <a:rPr kumimoji="1" lang="en-US" altLang="ja-JP" sz="800" b="1" noProof="0" dirty="0">
                <a:latin typeface="メイリオ" panose="020B0604030504040204" pitchFamily="50" charset="-128"/>
                <a:ea typeface="メイリオ" panose="020B0604030504040204" pitchFamily="50" charset="-128"/>
              </a:rPr>
              <a:t>50%</a:t>
            </a:r>
            <a:r>
              <a:rPr kumimoji="1" lang="ja-JP" altLang="en-US" sz="800" b="1" noProof="0" dirty="0">
                <a:latin typeface="メイリオ" panose="020B0604030504040204" pitchFamily="50" charset="-128"/>
                <a:ea typeface="メイリオ" panose="020B0604030504040204" pitchFamily="50" charset="-128"/>
              </a:rPr>
              <a:t>超｛</a:t>
            </a:r>
            <a:r>
              <a:rPr kumimoji="1" lang="ja-JP" altLang="en-US" sz="800" b="1" dirty="0">
                <a:latin typeface="メイリオ" panose="020B0604030504040204" pitchFamily="50" charset="-128"/>
                <a:ea typeface="メイリオ" panose="020B0604030504040204" pitchFamily="50" charset="-128"/>
              </a:rPr>
              <a:t>収容定員設定がない場合並びに</a:t>
            </a:r>
            <a:r>
              <a:rPr kumimoji="1" lang="ja-JP" altLang="en-US" sz="800" b="1" noProof="0" dirty="0">
                <a:latin typeface="メイリオ" panose="020B0604030504040204" pitchFamily="50" charset="-128"/>
                <a:ea typeface="メイリオ" panose="020B0604030504040204" pitchFamily="50" charset="-128"/>
              </a:rPr>
              <a:t>緊急事態措置区域やまん延防止等重点措置区域においては</a:t>
            </a:r>
            <a:r>
              <a:rPr kumimoji="1" lang="en-US" altLang="ja-JP" sz="800" b="1" noProof="0" dirty="0">
                <a:latin typeface="メイリオ" panose="020B0604030504040204" pitchFamily="50" charset="-128"/>
                <a:ea typeface="メイリオ" panose="020B0604030504040204" pitchFamily="50" charset="-128"/>
              </a:rPr>
              <a:t>5,000</a:t>
            </a:r>
            <a:r>
              <a:rPr kumimoji="1" lang="ja-JP" altLang="en-US" sz="800" b="1" noProof="0" dirty="0">
                <a:latin typeface="メイリオ" panose="020B0604030504040204" pitchFamily="50" charset="-128"/>
                <a:ea typeface="メイリオ" panose="020B0604030504040204" pitchFamily="50" charset="-128"/>
              </a:rPr>
              <a:t>人超（大声なしの担保が前提</a:t>
            </a:r>
            <a:r>
              <a:rPr kumimoji="1" lang="ja-JP" altLang="en-US" sz="800" b="1" dirty="0">
                <a:latin typeface="メイリオ" panose="020B0604030504040204" pitchFamily="50" charset="-128"/>
                <a:ea typeface="メイリオ" panose="020B0604030504040204" pitchFamily="50" charset="-128"/>
              </a:rPr>
              <a:t>）｝</a:t>
            </a:r>
            <a:r>
              <a:rPr kumimoji="1" lang="ja-JP" altLang="en-US" sz="800" b="1" noProof="0" dirty="0">
                <a:latin typeface="メイリオ" panose="020B0604030504040204" pitchFamily="50" charset="-128"/>
                <a:ea typeface="メイリオ" panose="020B0604030504040204" pitchFamily="50" charset="-128"/>
              </a:rPr>
              <a:t>のイベント開催時には、個別のイベントごとの具体的な対策を記載した「感染防止安全計画」の提出が必要です。</a:t>
            </a:r>
            <a:endParaRPr kumimoji="1" lang="en-US" altLang="ja-JP" sz="800" b="1" noProof="0" dirty="0">
              <a:latin typeface="メイリオ" panose="020B0604030504040204" pitchFamily="50" charset="-128"/>
              <a:ea typeface="メイリオ" panose="020B0604030504040204" pitchFamily="50" charset="-128"/>
            </a:endParaRPr>
          </a:p>
          <a:p>
            <a:pPr marL="180975" lvl="0" indent="-180975">
              <a:defRPr/>
            </a:pPr>
            <a:r>
              <a:rPr kumimoji="1" lang="en-US" altLang="ja-JP" sz="800" b="1" dirty="0">
                <a:latin typeface="メイリオ" panose="020B0604030504040204" pitchFamily="50" charset="-128"/>
                <a:ea typeface="メイリオ" panose="020B0604030504040204" pitchFamily="50" charset="-128"/>
              </a:rPr>
              <a:t> ※</a:t>
            </a:r>
            <a:r>
              <a:rPr kumimoji="1" lang="ja-JP" altLang="en-US" sz="800" b="1" dirty="0">
                <a:latin typeface="メイリオ" panose="020B0604030504040204" pitchFamily="50" charset="-128"/>
                <a:ea typeface="メイリオ" panose="020B0604030504040204" pitchFamily="50" charset="-128"/>
              </a:rPr>
              <a:t>ワクチン・検査パッケージ制度の適用を希望する主催者等は本チェックリストを県に提出することで当該制</a:t>
            </a:r>
            <a:endParaRPr kumimoji="1" lang="en-US" altLang="ja-JP" sz="800" b="1" dirty="0">
              <a:latin typeface="メイリオ" panose="020B0604030504040204" pitchFamily="50" charset="-128"/>
              <a:ea typeface="メイリオ" panose="020B0604030504040204" pitchFamily="50" charset="-128"/>
            </a:endParaRPr>
          </a:p>
          <a:p>
            <a:pPr marL="180975" lvl="0" indent="-180975">
              <a:defRPr/>
            </a:pPr>
            <a:r>
              <a:rPr kumimoji="1" lang="ja-JP" altLang="en-US" sz="800" b="1">
                <a:latin typeface="メイリオ" panose="020B0604030504040204" pitchFamily="50" charset="-128"/>
                <a:ea typeface="メイリオ" panose="020B0604030504040204" pitchFamily="50" charset="-128"/>
              </a:rPr>
              <a:t>　度</a:t>
            </a:r>
            <a:r>
              <a:rPr kumimoji="1" lang="ja-JP" altLang="en-US" sz="800" b="1" dirty="0">
                <a:latin typeface="メイリオ" panose="020B0604030504040204" pitchFamily="50" charset="-128"/>
                <a:ea typeface="メイリオ" panose="020B0604030504040204" pitchFamily="50" charset="-128"/>
              </a:rPr>
              <a:t>への登録が可能となります。</a:t>
            </a:r>
            <a:endParaRPr kumimoji="1" lang="en-US" altLang="ja-JP" sz="800" b="1" dirty="0">
              <a:latin typeface="メイリオ" panose="020B0604030504040204" pitchFamily="50" charset="-128"/>
              <a:ea typeface="メイリオ" panose="020B0604030504040204" pitchFamily="50" charset="-128"/>
            </a:endParaRPr>
          </a:p>
          <a:p>
            <a:pPr marL="180975" lvl="0" indent="-180975">
              <a:defRPr/>
            </a:pPr>
            <a:r>
              <a:rPr kumimoji="1" lang="ja-JP" altLang="en-US" sz="800" b="1" dirty="0">
                <a:latin typeface="メイリオ" panose="020B0604030504040204" pitchFamily="50" charset="-128"/>
                <a:ea typeface="メイリオ" panose="020B0604030504040204" pitchFamily="50" charset="-128"/>
              </a:rPr>
              <a:t>　（登録のあったイベント主催者等の一覧を県ホームページ等で公表します。）</a:t>
            </a:r>
          </a:p>
          <a:p>
            <a:pPr marL="180975" lvl="0" indent="-180975">
              <a:defRPr/>
            </a:pPr>
            <a:endParaRPr kumimoji="1" lang="en-US" altLang="ja-JP" sz="11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3946</TotalTime>
  <Words>1254</Words>
  <Application>Microsoft Office PowerPoint</Application>
  <PresentationFormat>A4 210 x 297 mm</PresentationFormat>
  <Paragraphs>105</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磯谷 祐</cp:lastModifiedBy>
  <cp:revision>589</cp:revision>
  <cp:lastPrinted>2021-11-22T09:09:15Z</cp:lastPrinted>
  <dcterms:created xsi:type="dcterms:W3CDTF">2021-06-21T06:44:25Z</dcterms:created>
  <dcterms:modified xsi:type="dcterms:W3CDTF">2022-01-23T13:37:19Z</dcterms:modified>
</cp:coreProperties>
</file>